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8" r:id="rId2"/>
    <p:sldId id="279" r:id="rId3"/>
    <p:sldId id="281" r:id="rId4"/>
    <p:sldId id="283" r:id="rId5"/>
    <p:sldId id="284" r:id="rId6"/>
    <p:sldId id="282" r:id="rId7"/>
    <p:sldId id="285" r:id="rId8"/>
    <p:sldId id="286" r:id="rId9"/>
    <p:sldId id="280" r:id="rId10"/>
    <p:sldId id="288" r:id="rId11"/>
    <p:sldId id="289" r:id="rId12"/>
    <p:sldId id="287" r:id="rId13"/>
    <p:sldId id="291" r:id="rId14"/>
    <p:sldId id="292" r:id="rId15"/>
    <p:sldId id="293" r:id="rId16"/>
    <p:sldId id="294" r:id="rId17"/>
    <p:sldId id="290" r:id="rId18"/>
    <p:sldId id="296" r:id="rId19"/>
    <p:sldId id="297" r:id="rId20"/>
    <p:sldId id="298" r:id="rId21"/>
    <p:sldId id="295" r:id="rId22"/>
    <p:sldId id="299" r:id="rId23"/>
  </p:sldIdLst>
  <p:sldSz cx="12192000" cy="6858000"/>
  <p:notesSz cx="6858000" cy="9144000"/>
  <p:embeddedFontLst>
    <p:embeddedFont>
      <p:font typeface="Canva Sans" panose="020B0604020202020204" charset="0"/>
      <p:regular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Tahoma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04" d="100"/>
          <a:sy n="104" d="100"/>
        </p:scale>
        <p:origin x="83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yazı tipi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FA32C2BB-5D2B-210A-840B-E0CFFE6A75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FE2EFB66-B209-F9B0-D747-9E86CAEDD0C2}"/>
              </a:ext>
            </a:extLst>
          </p:cNvPr>
          <p:cNvSpPr txBox="1"/>
          <p:nvPr/>
        </p:nvSpPr>
        <p:spPr>
          <a:xfrm>
            <a:off x="4038600" y="1524000"/>
            <a:ext cx="6096000" cy="665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28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Enter the title of this study here.</a:t>
            </a: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60F61262-2C1F-FF4A-271D-BD714DFC5653}"/>
              </a:ext>
            </a:extLst>
          </p:cNvPr>
          <p:cNvSpPr txBox="1"/>
          <p:nvPr/>
        </p:nvSpPr>
        <p:spPr>
          <a:xfrm>
            <a:off x="2780766" y="3236975"/>
            <a:ext cx="4737847" cy="2806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Author 1. Name-Surname</a:t>
            </a:r>
          </a:p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University, E-mail</a:t>
            </a:r>
          </a:p>
          <a:p>
            <a:pPr algn="just">
              <a:lnSpc>
                <a:spcPts val="2799"/>
              </a:lnSpc>
            </a:pPr>
            <a:endParaRPr lang="en-US" sz="1999" dirty="0">
              <a:solidFill>
                <a:srgbClr val="19407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Author 2. Name-Surname</a:t>
            </a:r>
          </a:p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University, E-mail</a:t>
            </a:r>
          </a:p>
          <a:p>
            <a:pPr algn="just">
              <a:lnSpc>
                <a:spcPts val="2799"/>
              </a:lnSpc>
            </a:pPr>
            <a:endParaRPr lang="en-US" sz="1999" dirty="0">
              <a:solidFill>
                <a:srgbClr val="19407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Author 3. Name-Surname</a:t>
            </a:r>
          </a:p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University, E-mail</a:t>
            </a: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726A9EC5-FF89-57A7-D155-B9CB1BB9F6A6}"/>
              </a:ext>
            </a:extLst>
          </p:cNvPr>
          <p:cNvSpPr txBox="1"/>
          <p:nvPr/>
        </p:nvSpPr>
        <p:spPr>
          <a:xfrm>
            <a:off x="2300001" y="6487218"/>
            <a:ext cx="2849689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69628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7914B-0BD1-7FEC-E0A7-BBBF8C2D3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zarf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999D90EA-1E5B-5A25-CC0B-E1F55218D7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D0966749-CD78-88CA-6E14-16EE503B3675}"/>
              </a:ext>
            </a:extLst>
          </p:cNvPr>
          <p:cNvSpPr txBox="1"/>
          <p:nvPr/>
        </p:nvSpPr>
        <p:spPr>
          <a:xfrm>
            <a:off x="480221" y="697987"/>
            <a:ext cx="4161128" cy="31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Materials and Methods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7D0BFC0E-9C80-7013-C92B-67E8A691D485}"/>
              </a:ext>
            </a:extLst>
          </p:cNvPr>
          <p:cNvSpPr txBox="1"/>
          <p:nvPr/>
        </p:nvSpPr>
        <p:spPr>
          <a:xfrm>
            <a:off x="880005" y="1762418"/>
            <a:ext cx="10428942" cy="4080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Research Methodology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explain the following methodological aspects of the study: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a. Research design/model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b. Data collection method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c. Population and sample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d. Statistical techniques used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e. Data analysis approach and other methodological considerations.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three slides.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191B3A39-89A4-75BC-74FA-CC11BF552CBA}"/>
              </a:ext>
            </a:extLst>
          </p:cNvPr>
          <p:cNvSpPr txBox="1"/>
          <p:nvPr/>
        </p:nvSpPr>
        <p:spPr>
          <a:xfrm>
            <a:off x="9543734" y="6441086"/>
            <a:ext cx="22184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319521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FA3A2-D928-63D3-76A3-110AC3F29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zarf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4C8E2121-57A8-C2E3-29DB-2C6951A883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B777C502-F6FD-A256-ED98-94496864745B}"/>
              </a:ext>
            </a:extLst>
          </p:cNvPr>
          <p:cNvSpPr txBox="1"/>
          <p:nvPr/>
        </p:nvSpPr>
        <p:spPr>
          <a:xfrm>
            <a:off x="480221" y="697987"/>
            <a:ext cx="4161128" cy="31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Materials and Methods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F9D22F58-127E-7625-B9F6-106365007858}"/>
              </a:ext>
            </a:extLst>
          </p:cNvPr>
          <p:cNvSpPr txBox="1"/>
          <p:nvPr/>
        </p:nvSpPr>
        <p:spPr>
          <a:xfrm>
            <a:off x="880005" y="1762418"/>
            <a:ext cx="10428942" cy="4080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Research Methodology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explain the following methodological aspects of the study: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a. Research design/model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b. Data collection method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c. Population and sample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d. Statistical techniques used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e. Data analysis approach and other methodological considerations.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three slides.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A699EE44-6495-7199-F115-F978C526DAA3}"/>
              </a:ext>
            </a:extLst>
          </p:cNvPr>
          <p:cNvSpPr txBox="1"/>
          <p:nvPr/>
        </p:nvSpPr>
        <p:spPr>
          <a:xfrm>
            <a:off x="9543734" y="6441086"/>
            <a:ext cx="22184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1718896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zarf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D45F736E-0A70-3E97-D7EB-DFB1232C2C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DCA2524E-F274-670A-0AD5-B1CFA88E38B1}"/>
              </a:ext>
            </a:extLst>
          </p:cNvPr>
          <p:cNvSpPr txBox="1"/>
          <p:nvPr/>
        </p:nvSpPr>
        <p:spPr>
          <a:xfrm>
            <a:off x="480221" y="670093"/>
            <a:ext cx="4161128" cy="31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Research Findings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A033CCE7-8C75-E4C1-E65A-CAA9972F9A28}"/>
              </a:ext>
            </a:extLst>
          </p:cNvPr>
          <p:cNvSpPr txBox="1"/>
          <p:nvPr/>
        </p:nvSpPr>
        <p:spPr>
          <a:xfrm>
            <a:off x="878234" y="2286000"/>
            <a:ext cx="10428942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and interpret the findings obtained from the study.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five slides. However, if there are a large number of tables, this rule may be extended accordingly.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885C98C2-940B-DBB8-76BC-717DEFBCC7B3}"/>
              </a:ext>
            </a:extLst>
          </p:cNvPr>
          <p:cNvSpPr txBox="1"/>
          <p:nvPr/>
        </p:nvSpPr>
        <p:spPr>
          <a:xfrm>
            <a:off x="9543734" y="6441086"/>
            <a:ext cx="22184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139512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B63C5-C6C8-F0DA-3F2C-03500067D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zarf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4B6A66AE-5BD6-E236-4EB1-92CF7846CA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3C8E7D61-879C-3ABD-A163-5A83126D2F33}"/>
              </a:ext>
            </a:extLst>
          </p:cNvPr>
          <p:cNvSpPr txBox="1"/>
          <p:nvPr/>
        </p:nvSpPr>
        <p:spPr>
          <a:xfrm>
            <a:off x="480221" y="670093"/>
            <a:ext cx="4161128" cy="31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Research Findings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42C9DAF8-BBFD-695B-6182-D777970B8976}"/>
              </a:ext>
            </a:extLst>
          </p:cNvPr>
          <p:cNvSpPr txBox="1"/>
          <p:nvPr/>
        </p:nvSpPr>
        <p:spPr>
          <a:xfrm>
            <a:off x="878234" y="2286000"/>
            <a:ext cx="10428942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and interpret the findings obtained from the study.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five slides. However, if there are a large number of tables, this rule may be extended accordingly.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3AC32E4B-2243-5F58-AB7C-A5D2DC0FB2DE}"/>
              </a:ext>
            </a:extLst>
          </p:cNvPr>
          <p:cNvSpPr txBox="1"/>
          <p:nvPr/>
        </p:nvSpPr>
        <p:spPr>
          <a:xfrm>
            <a:off x="9543734" y="6441086"/>
            <a:ext cx="22184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207843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57D62-ACBB-30F5-EF40-DB46FC63C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zarf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6816AF94-8F02-6B7E-1805-4AA2CCCA06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4EF46E71-9FA7-6E88-A4B9-D73036733999}"/>
              </a:ext>
            </a:extLst>
          </p:cNvPr>
          <p:cNvSpPr txBox="1"/>
          <p:nvPr/>
        </p:nvSpPr>
        <p:spPr>
          <a:xfrm>
            <a:off x="480221" y="670093"/>
            <a:ext cx="4161128" cy="31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Research Findings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4C9CF570-CFEF-2832-5DC3-E90D30E38161}"/>
              </a:ext>
            </a:extLst>
          </p:cNvPr>
          <p:cNvSpPr txBox="1"/>
          <p:nvPr/>
        </p:nvSpPr>
        <p:spPr>
          <a:xfrm>
            <a:off x="878234" y="2286000"/>
            <a:ext cx="10428942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and interpret the findings obtained from the study.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five slides. However, if there are a large number of tables, this rule may be extended accordingly.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A4BBE10D-4795-D319-2C98-A8CD4FEE9CE4}"/>
              </a:ext>
            </a:extLst>
          </p:cNvPr>
          <p:cNvSpPr txBox="1"/>
          <p:nvPr/>
        </p:nvSpPr>
        <p:spPr>
          <a:xfrm>
            <a:off x="9543734" y="6441086"/>
            <a:ext cx="22184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3721652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C4CEA-8695-B664-9EAA-59802DDC6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zarf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3D1327DC-CCEB-1884-1A38-D22E23F377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8631D94A-37AC-8FE8-DA4C-BCECC01B1CA7}"/>
              </a:ext>
            </a:extLst>
          </p:cNvPr>
          <p:cNvSpPr txBox="1"/>
          <p:nvPr/>
        </p:nvSpPr>
        <p:spPr>
          <a:xfrm>
            <a:off x="480221" y="670093"/>
            <a:ext cx="4161128" cy="31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Research Findings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65FC1EC3-A3B6-E7A1-3431-EA8B85C7D628}"/>
              </a:ext>
            </a:extLst>
          </p:cNvPr>
          <p:cNvSpPr txBox="1"/>
          <p:nvPr/>
        </p:nvSpPr>
        <p:spPr>
          <a:xfrm>
            <a:off x="878234" y="2286000"/>
            <a:ext cx="10428942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and interpret the findings obtained from the study.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five slides. However, if there are a large number of tables, this rule may be extended accordingly.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8B4B9C61-E639-91B2-9E30-233C4AAA795E}"/>
              </a:ext>
            </a:extLst>
          </p:cNvPr>
          <p:cNvSpPr txBox="1"/>
          <p:nvPr/>
        </p:nvSpPr>
        <p:spPr>
          <a:xfrm>
            <a:off x="9543734" y="6441086"/>
            <a:ext cx="22184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1863444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08C22-ABC3-D15D-1B80-9A6A841F6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zarf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FD885B1F-1009-0E32-D4B2-FB5A083597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A644054B-7E08-B545-CA60-D9D42EFC2A27}"/>
              </a:ext>
            </a:extLst>
          </p:cNvPr>
          <p:cNvSpPr txBox="1"/>
          <p:nvPr/>
        </p:nvSpPr>
        <p:spPr>
          <a:xfrm>
            <a:off x="480221" y="670093"/>
            <a:ext cx="4161128" cy="31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Research Findings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555B352F-EDF6-926A-916D-E2A024B13C09}"/>
              </a:ext>
            </a:extLst>
          </p:cNvPr>
          <p:cNvSpPr txBox="1"/>
          <p:nvPr/>
        </p:nvSpPr>
        <p:spPr>
          <a:xfrm>
            <a:off x="878234" y="2286000"/>
            <a:ext cx="10428942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and interpret the findings obtained from the study.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five slides. However, if there are a large number of tables, this rule may be extended accordingly.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1A6310F2-A8C3-DDEC-9F0F-93BA1D0075B6}"/>
              </a:ext>
            </a:extLst>
          </p:cNvPr>
          <p:cNvSpPr txBox="1"/>
          <p:nvPr/>
        </p:nvSpPr>
        <p:spPr>
          <a:xfrm>
            <a:off x="9543734" y="6441086"/>
            <a:ext cx="22184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1428472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zarf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8E083023-1B5C-5626-EA19-E5ACCC30FB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C76CC3C0-34E3-ABAA-9399-D91C656BFF26}"/>
              </a:ext>
            </a:extLst>
          </p:cNvPr>
          <p:cNvSpPr txBox="1"/>
          <p:nvPr/>
        </p:nvSpPr>
        <p:spPr>
          <a:xfrm>
            <a:off x="362060" y="540824"/>
            <a:ext cx="4345686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Conclusion and</a:t>
            </a:r>
          </a:p>
          <a:p>
            <a:pPr algn="ctr">
              <a:lnSpc>
                <a:spcPts val="2499"/>
              </a:lnSpc>
            </a:pP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Recommendations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F26A0B90-64DD-F5D7-EC3F-5B486E2B28EC}"/>
              </a:ext>
            </a:extLst>
          </p:cNvPr>
          <p:cNvSpPr txBox="1"/>
          <p:nvPr/>
        </p:nvSpPr>
        <p:spPr>
          <a:xfrm>
            <a:off x="1032781" y="2286000"/>
            <a:ext cx="10020290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the findings of the study and provide recommendations based on the results.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four slides.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57579004-1C5F-4CFE-27DA-AAF111885844}"/>
              </a:ext>
            </a:extLst>
          </p:cNvPr>
          <p:cNvSpPr txBox="1"/>
          <p:nvPr/>
        </p:nvSpPr>
        <p:spPr>
          <a:xfrm>
            <a:off x="9443247" y="6441086"/>
            <a:ext cx="244691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2176501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35278-A010-7600-AD7A-054216186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zarf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20F45679-5FC0-8F81-673A-1F839ECD84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FA65F242-7C49-568A-D40D-01798879B269}"/>
              </a:ext>
            </a:extLst>
          </p:cNvPr>
          <p:cNvSpPr txBox="1"/>
          <p:nvPr/>
        </p:nvSpPr>
        <p:spPr>
          <a:xfrm>
            <a:off x="362060" y="540824"/>
            <a:ext cx="4345686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Conclusion and</a:t>
            </a:r>
          </a:p>
          <a:p>
            <a:pPr algn="ctr">
              <a:lnSpc>
                <a:spcPts val="2499"/>
              </a:lnSpc>
            </a:pP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Recommendations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54CFE691-AE95-3ACA-52A0-E94B116BDD4C}"/>
              </a:ext>
            </a:extLst>
          </p:cNvPr>
          <p:cNvSpPr txBox="1"/>
          <p:nvPr/>
        </p:nvSpPr>
        <p:spPr>
          <a:xfrm>
            <a:off x="1032781" y="2286000"/>
            <a:ext cx="10020290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the findings of the study and provide recommendations based on the results.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four slides.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7062EAC1-0C6A-9BB7-46BD-987F47F4F7CF}"/>
              </a:ext>
            </a:extLst>
          </p:cNvPr>
          <p:cNvSpPr txBox="1"/>
          <p:nvPr/>
        </p:nvSpPr>
        <p:spPr>
          <a:xfrm>
            <a:off x="9443247" y="6441086"/>
            <a:ext cx="244691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3868964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382DD-D0CB-E8F0-59F8-96C146EEC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zarf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C55207D5-87B8-177A-91EC-5D34F34B80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27F986D6-E377-F8C9-AD84-2AE3E8C1A5E9}"/>
              </a:ext>
            </a:extLst>
          </p:cNvPr>
          <p:cNvSpPr txBox="1"/>
          <p:nvPr/>
        </p:nvSpPr>
        <p:spPr>
          <a:xfrm>
            <a:off x="362060" y="540824"/>
            <a:ext cx="4345686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Conclusion and</a:t>
            </a:r>
          </a:p>
          <a:p>
            <a:pPr algn="ctr">
              <a:lnSpc>
                <a:spcPts val="2499"/>
              </a:lnSpc>
            </a:pP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Recommendations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195F18A6-14DC-DA1F-8AC0-4748E21B6E13}"/>
              </a:ext>
            </a:extLst>
          </p:cNvPr>
          <p:cNvSpPr txBox="1"/>
          <p:nvPr/>
        </p:nvSpPr>
        <p:spPr>
          <a:xfrm>
            <a:off x="1032781" y="2286000"/>
            <a:ext cx="10020290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the findings of the study and provide recommendations based on the results.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four slides.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F0D4CE0A-8DC0-C8ED-3369-256CBCDD905A}"/>
              </a:ext>
            </a:extLst>
          </p:cNvPr>
          <p:cNvSpPr txBox="1"/>
          <p:nvPr/>
        </p:nvSpPr>
        <p:spPr>
          <a:xfrm>
            <a:off x="9443247" y="6441086"/>
            <a:ext cx="244691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2489320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zarf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B82BEBEA-7653-7CD4-4088-700D855208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01532786-C2CF-853D-5DE0-A6C53ADF83D6}"/>
              </a:ext>
            </a:extLst>
          </p:cNvPr>
          <p:cNvSpPr txBox="1"/>
          <p:nvPr/>
        </p:nvSpPr>
        <p:spPr>
          <a:xfrm>
            <a:off x="794974" y="495896"/>
            <a:ext cx="3531622" cy="686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4"/>
              </a:lnSpc>
            </a:pPr>
            <a:r>
              <a:rPr lang="en-US" sz="1981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During the Preparation of a </a:t>
            </a:r>
          </a:p>
          <a:p>
            <a:pPr algn="ctr">
              <a:lnSpc>
                <a:spcPts val="2774"/>
              </a:lnSpc>
              <a:spcBef>
                <a:spcPct val="0"/>
              </a:spcBef>
            </a:pPr>
            <a:r>
              <a:rPr lang="en-US" sz="1981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PowerPoint Presentation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073CA3FF-2B83-1EE1-FDB3-F5AF25534B47}"/>
              </a:ext>
            </a:extLst>
          </p:cNvPr>
          <p:cNvSpPr txBox="1"/>
          <p:nvPr/>
        </p:nvSpPr>
        <p:spPr>
          <a:xfrm>
            <a:off x="2686736" y="1491615"/>
            <a:ext cx="681548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dirty="0">
                <a:solidFill>
                  <a:srgbClr val="FF914D"/>
                </a:solidFill>
                <a:latin typeface="Tahoma Bold"/>
                <a:ea typeface="Tahoma Bold"/>
                <a:cs typeface="Tahoma Bold"/>
                <a:sym typeface="Tahoma Bold"/>
              </a:rPr>
              <a:t>*The total presentation time is 15 minutes.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b="1" dirty="0">
                <a:solidFill>
                  <a:srgbClr val="FF914D"/>
                </a:solidFill>
                <a:latin typeface="Tahoma Bold"/>
                <a:ea typeface="Tahoma Bold"/>
                <a:cs typeface="Tahoma Bold"/>
                <a:sym typeface="Tahoma Bold"/>
              </a:rPr>
              <a:t>(Presentation: 10 minutes, Q&amp;A: 5 minutes)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F20F4C2E-4E88-641E-F514-FEB7BE20A268}"/>
              </a:ext>
            </a:extLst>
          </p:cNvPr>
          <p:cNvSpPr txBox="1"/>
          <p:nvPr/>
        </p:nvSpPr>
        <p:spPr>
          <a:xfrm>
            <a:off x="782017" y="2486025"/>
            <a:ext cx="10624918" cy="3233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Avoid filling your slides with excessive text.</a:t>
            </a:r>
          </a:p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Keep in mind that reading directly from slides is generally not considered a good practice.</a:t>
            </a:r>
          </a:p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Ensure that your slides are structured to fit within a</a:t>
            </a:r>
            <a:r>
              <a:rPr lang="en-US" sz="170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 10-minute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presentation.</a:t>
            </a:r>
          </a:p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Limit the total number of slides to a</a:t>
            </a:r>
            <a:r>
              <a:rPr lang="en-US" sz="170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 maximum of 21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(If your presentation includes a large number of tables, you may incorporate them as long as they do not extend beyond the allocated 10-minute duration.)</a:t>
            </a:r>
          </a:p>
          <a:p>
            <a:pPr algn="just">
              <a:lnSpc>
                <a:spcPts val="2380"/>
              </a:lnSpc>
            </a:pPr>
            <a:endParaRPr lang="en-US" sz="17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67031" lvl="1" indent="-183515" algn="just">
              <a:lnSpc>
                <a:spcPts val="2380"/>
              </a:lnSpc>
              <a:buAutoNum type="arabicPeriod"/>
            </a:pP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Adhere to the allocated presentation time (10 minutes for the presentation, 5 minutes for Q&amp;A).</a:t>
            </a:r>
          </a:p>
          <a:p>
            <a:pPr marL="367031" lvl="1" indent="-183515" algn="just">
              <a:lnSpc>
                <a:spcPts val="2380"/>
              </a:lnSpc>
              <a:buAutoNum type="arabicPeriod"/>
            </a:pP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Ensure that the core message of your presentation is conveyed clearly and concisely.</a:t>
            </a:r>
          </a:p>
          <a:p>
            <a:pPr marL="367031" lvl="1" indent="-183515" algn="just">
              <a:lnSpc>
                <a:spcPts val="2380"/>
              </a:lnSpc>
              <a:buAutoNum type="arabicPeriod"/>
            </a:pP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Include only essential information in text areas (limit text to a maximum of 6 lines per slide).</a:t>
            </a:r>
          </a:p>
          <a:p>
            <a:pPr marL="367031" lvl="1" indent="-183515" algn="just">
              <a:lnSpc>
                <a:spcPts val="2380"/>
              </a:lnSpc>
              <a:buAutoNum type="arabicPeriod"/>
            </a:pP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Avoid using irrelevant images, animations, or other distracting visual elements.</a:t>
            </a:r>
          </a:p>
          <a:p>
            <a:pPr marL="367031" lvl="1" indent="-183515" algn="just">
              <a:lnSpc>
                <a:spcPts val="2380"/>
              </a:lnSpc>
              <a:spcBef>
                <a:spcPct val="0"/>
              </a:spcBef>
              <a:buAutoNum type="arabicPeriod"/>
            </a:pP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Use </a:t>
            </a:r>
            <a:r>
              <a:rPr lang="en-US" sz="170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Tahoma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as the font type, with text aligned </a:t>
            </a:r>
            <a:r>
              <a:rPr lang="en-US" sz="170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justified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  <p:sp>
        <p:nvSpPr>
          <p:cNvPr id="7" name="TextBox 37">
            <a:extLst>
              <a:ext uri="{FF2B5EF4-FFF2-40B4-BE49-F238E27FC236}">
                <a16:creationId xmlns:a16="http://schemas.microsoft.com/office/drawing/2014/main" id="{5A82CFD5-9B2B-637B-E3CC-A27CF5ABBF50}"/>
              </a:ext>
            </a:extLst>
          </p:cNvPr>
          <p:cNvSpPr txBox="1"/>
          <p:nvPr/>
        </p:nvSpPr>
        <p:spPr>
          <a:xfrm>
            <a:off x="9543734" y="6441086"/>
            <a:ext cx="22184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2453476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55D2F-1E52-CF40-98B5-2B423934A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zarf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098C3D87-4C71-19E4-DD1D-77D0A1BB36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6EA70827-51E3-6E73-CB34-A64210E5C351}"/>
              </a:ext>
            </a:extLst>
          </p:cNvPr>
          <p:cNvSpPr txBox="1"/>
          <p:nvPr/>
        </p:nvSpPr>
        <p:spPr>
          <a:xfrm>
            <a:off x="362060" y="540824"/>
            <a:ext cx="4345686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Conclusion and</a:t>
            </a:r>
          </a:p>
          <a:p>
            <a:pPr algn="ctr">
              <a:lnSpc>
                <a:spcPts val="2499"/>
              </a:lnSpc>
            </a:pP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Recommendations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6F72FBEC-8518-499C-73AD-79A5447D6000}"/>
              </a:ext>
            </a:extLst>
          </p:cNvPr>
          <p:cNvSpPr txBox="1"/>
          <p:nvPr/>
        </p:nvSpPr>
        <p:spPr>
          <a:xfrm>
            <a:off x="1032781" y="2286000"/>
            <a:ext cx="10020290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the findings of the study and provide recommendations based on the results.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four slides.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CFBBD2C7-618A-50C1-AEB4-EE9A86200DD5}"/>
              </a:ext>
            </a:extLst>
          </p:cNvPr>
          <p:cNvSpPr txBox="1"/>
          <p:nvPr/>
        </p:nvSpPr>
        <p:spPr>
          <a:xfrm>
            <a:off x="9443247" y="6441086"/>
            <a:ext cx="244691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4145692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zarf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A97A14E6-4B96-2D2B-45A7-FCB2B57011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4" name="TextBox 17">
            <a:extLst>
              <a:ext uri="{FF2B5EF4-FFF2-40B4-BE49-F238E27FC236}">
                <a16:creationId xmlns:a16="http://schemas.microsoft.com/office/drawing/2014/main" id="{8539B03D-1737-FDF5-660D-281C9496C1D8}"/>
              </a:ext>
            </a:extLst>
          </p:cNvPr>
          <p:cNvSpPr txBox="1"/>
          <p:nvPr/>
        </p:nvSpPr>
        <p:spPr>
          <a:xfrm>
            <a:off x="8433638" y="718942"/>
            <a:ext cx="2363186" cy="307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2100" b="1" spc="142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Resources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C19D6286-619F-8ED7-CA66-2836237A5E89}"/>
              </a:ext>
            </a:extLst>
          </p:cNvPr>
          <p:cNvSpPr txBox="1"/>
          <p:nvPr/>
        </p:nvSpPr>
        <p:spPr>
          <a:xfrm>
            <a:off x="883137" y="2276655"/>
            <a:ext cx="10422678" cy="3337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list the key/reference sources of the research to provide valuable insights for the audience. Only a few selected sources should be included.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ten lines on this slide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single slide.</a:t>
            </a: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82E56BE8-7093-97A2-1A5D-A2F0A6CA3C53}"/>
              </a:ext>
            </a:extLst>
          </p:cNvPr>
          <p:cNvSpPr txBox="1"/>
          <p:nvPr/>
        </p:nvSpPr>
        <p:spPr>
          <a:xfrm>
            <a:off x="9543734" y="6480792"/>
            <a:ext cx="22184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3879637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F4CE1-F780-27E4-2303-986108CEF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yazı tipi, logo, ekran görüntüsü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2041E8AA-BBE8-7C84-35E9-DF8E2931B3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88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zarf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A02F9129-0E5F-E851-B87E-3DBC172602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6" name="TextBox 34">
            <a:extLst>
              <a:ext uri="{FF2B5EF4-FFF2-40B4-BE49-F238E27FC236}">
                <a16:creationId xmlns:a16="http://schemas.microsoft.com/office/drawing/2014/main" id="{B2729DF8-C833-94A9-2289-5A0627BBF126}"/>
              </a:ext>
            </a:extLst>
          </p:cNvPr>
          <p:cNvSpPr txBox="1"/>
          <p:nvPr/>
        </p:nvSpPr>
        <p:spPr>
          <a:xfrm>
            <a:off x="1077544" y="684011"/>
            <a:ext cx="2966483" cy="329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2"/>
              </a:lnSpc>
            </a:pPr>
            <a:r>
              <a:rPr lang="en-US" sz="2098" b="1" spc="50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Introduction</a:t>
            </a:r>
          </a:p>
        </p:txBody>
      </p:sp>
      <p:sp>
        <p:nvSpPr>
          <p:cNvPr id="7" name="TextBox 35">
            <a:extLst>
              <a:ext uri="{FF2B5EF4-FFF2-40B4-BE49-F238E27FC236}">
                <a16:creationId xmlns:a16="http://schemas.microsoft.com/office/drawing/2014/main" id="{FA9FAAA1-0E3E-DB08-F3C5-B34859F73047}"/>
              </a:ext>
            </a:extLst>
          </p:cNvPr>
          <p:cNvSpPr txBox="1"/>
          <p:nvPr/>
        </p:nvSpPr>
        <p:spPr>
          <a:xfrm>
            <a:off x="878234" y="1948155"/>
            <a:ext cx="10428942" cy="370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Introduction Section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topic, problem, purpose, and significance of the research should be clearly explained in this section. If applicable, assumptions and limitations should also be included.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on this page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The introduction section should be presented in a maximum of three slides.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8857678A-E678-DF08-EE80-9DE71297C0FF}"/>
              </a:ext>
            </a:extLst>
          </p:cNvPr>
          <p:cNvSpPr txBox="1"/>
          <p:nvPr/>
        </p:nvSpPr>
        <p:spPr>
          <a:xfrm>
            <a:off x="9543734" y="6441086"/>
            <a:ext cx="22184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64597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4D20C-F84E-C61E-9A0A-0A37B63CE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zarf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8084C2C0-5C20-6C19-01A8-B6B55391E7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6" name="TextBox 34">
            <a:extLst>
              <a:ext uri="{FF2B5EF4-FFF2-40B4-BE49-F238E27FC236}">
                <a16:creationId xmlns:a16="http://schemas.microsoft.com/office/drawing/2014/main" id="{B9AF1EAD-24A5-8824-FC07-17E61536E9BA}"/>
              </a:ext>
            </a:extLst>
          </p:cNvPr>
          <p:cNvSpPr txBox="1"/>
          <p:nvPr/>
        </p:nvSpPr>
        <p:spPr>
          <a:xfrm>
            <a:off x="1077544" y="684011"/>
            <a:ext cx="2966483" cy="329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2"/>
              </a:lnSpc>
            </a:pPr>
            <a:r>
              <a:rPr lang="en-US" sz="2098" b="1" spc="50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Introduction</a:t>
            </a:r>
          </a:p>
        </p:txBody>
      </p:sp>
      <p:sp>
        <p:nvSpPr>
          <p:cNvPr id="7" name="TextBox 35">
            <a:extLst>
              <a:ext uri="{FF2B5EF4-FFF2-40B4-BE49-F238E27FC236}">
                <a16:creationId xmlns:a16="http://schemas.microsoft.com/office/drawing/2014/main" id="{AC7FC28F-9DA8-CB11-6A70-34C565FFB531}"/>
              </a:ext>
            </a:extLst>
          </p:cNvPr>
          <p:cNvSpPr txBox="1"/>
          <p:nvPr/>
        </p:nvSpPr>
        <p:spPr>
          <a:xfrm>
            <a:off x="878234" y="1948155"/>
            <a:ext cx="10428942" cy="370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Introduction Section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topic, problem, purpose, and significance of the research should be clearly explained in this section. If applicable, assumptions and limitations should also be included.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on this page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The introduction section should be presented in a maximum of three slides.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1E6A97B0-FB91-D6A9-E32D-EE1925482927}"/>
              </a:ext>
            </a:extLst>
          </p:cNvPr>
          <p:cNvSpPr txBox="1"/>
          <p:nvPr/>
        </p:nvSpPr>
        <p:spPr>
          <a:xfrm>
            <a:off x="9543734" y="6441086"/>
            <a:ext cx="22184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369280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A5AA3-C9C9-143B-C85F-F2F5991CD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zarf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9CC15E10-C586-2E14-9866-9F34A79052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6" name="TextBox 34">
            <a:extLst>
              <a:ext uri="{FF2B5EF4-FFF2-40B4-BE49-F238E27FC236}">
                <a16:creationId xmlns:a16="http://schemas.microsoft.com/office/drawing/2014/main" id="{4CABC885-9B45-204E-0A3C-8BA0D611C7D3}"/>
              </a:ext>
            </a:extLst>
          </p:cNvPr>
          <p:cNvSpPr txBox="1"/>
          <p:nvPr/>
        </p:nvSpPr>
        <p:spPr>
          <a:xfrm>
            <a:off x="1077544" y="684011"/>
            <a:ext cx="2966483" cy="329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2"/>
              </a:lnSpc>
            </a:pPr>
            <a:r>
              <a:rPr lang="en-US" sz="2098" b="1" spc="50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Introduction</a:t>
            </a:r>
          </a:p>
        </p:txBody>
      </p:sp>
      <p:sp>
        <p:nvSpPr>
          <p:cNvPr id="7" name="TextBox 35">
            <a:extLst>
              <a:ext uri="{FF2B5EF4-FFF2-40B4-BE49-F238E27FC236}">
                <a16:creationId xmlns:a16="http://schemas.microsoft.com/office/drawing/2014/main" id="{6E9DFB38-39BA-CE70-C741-68FB96FC619D}"/>
              </a:ext>
            </a:extLst>
          </p:cNvPr>
          <p:cNvSpPr txBox="1"/>
          <p:nvPr/>
        </p:nvSpPr>
        <p:spPr>
          <a:xfrm>
            <a:off x="878234" y="1948155"/>
            <a:ext cx="10428942" cy="370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Introduction Section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topic, problem, purpose, and significance of the research should be clearly explained in this section. If applicable, assumptions and limitations should also be included.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on this page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The introduction section should be presented in a maximum of three slides.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653A7BB0-1F9B-E9C6-20F4-163B9BAE3913}"/>
              </a:ext>
            </a:extLst>
          </p:cNvPr>
          <p:cNvSpPr txBox="1"/>
          <p:nvPr/>
        </p:nvSpPr>
        <p:spPr>
          <a:xfrm>
            <a:off x="9543734" y="6441086"/>
            <a:ext cx="22184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336278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zarf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23F1B18B-90C8-D274-D023-43E760FDD2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EDB25B80-DBD3-CEC2-8922-B2D8BEE2BE36}"/>
              </a:ext>
            </a:extLst>
          </p:cNvPr>
          <p:cNvSpPr txBox="1"/>
          <p:nvPr/>
        </p:nvSpPr>
        <p:spPr>
          <a:xfrm>
            <a:off x="215201" y="550032"/>
            <a:ext cx="4691168" cy="597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</a:pPr>
            <a:r>
              <a:rPr lang="en-US" sz="1899" b="1" spc="45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Conceptual / Theoretical </a:t>
            </a:r>
          </a:p>
          <a:p>
            <a:pPr algn="ctr">
              <a:lnSpc>
                <a:spcPts val="2374"/>
              </a:lnSpc>
            </a:pPr>
            <a:r>
              <a:rPr lang="en-US" sz="1899" b="1" spc="45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Framework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06F4519B-A2EE-1830-EF31-9776ADA67FE7}"/>
              </a:ext>
            </a:extLst>
          </p:cNvPr>
          <p:cNvSpPr txBox="1"/>
          <p:nvPr/>
        </p:nvSpPr>
        <p:spPr>
          <a:xfrm>
            <a:off x="878234" y="1948155"/>
            <a:ext cx="10428942" cy="370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Conceptual / Theoretical Framework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theoretical foundations of the research and its position in the existing literature should be briefly presented in this section.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on this page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three slides.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E2752491-161D-3F26-CA16-7A1F507AB146}"/>
              </a:ext>
            </a:extLst>
          </p:cNvPr>
          <p:cNvSpPr txBox="1"/>
          <p:nvPr/>
        </p:nvSpPr>
        <p:spPr>
          <a:xfrm>
            <a:off x="9543734" y="6441086"/>
            <a:ext cx="22184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2244153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EB8C5-827E-4EB9-F9C0-5885C287F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zarf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AF220E28-94B1-F1BF-F649-15CDEA6119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4724902E-516E-EC52-7372-91C27C16A446}"/>
              </a:ext>
            </a:extLst>
          </p:cNvPr>
          <p:cNvSpPr txBox="1"/>
          <p:nvPr/>
        </p:nvSpPr>
        <p:spPr>
          <a:xfrm>
            <a:off x="215201" y="550032"/>
            <a:ext cx="4691168" cy="597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</a:pPr>
            <a:r>
              <a:rPr lang="en-US" sz="1899" b="1" spc="45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Conceptual / Theoretical </a:t>
            </a:r>
          </a:p>
          <a:p>
            <a:pPr algn="ctr">
              <a:lnSpc>
                <a:spcPts val="2374"/>
              </a:lnSpc>
            </a:pPr>
            <a:r>
              <a:rPr lang="en-US" sz="1899" b="1" spc="45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Framework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9DF25D01-B658-37DC-201F-AF0FE2424F20}"/>
              </a:ext>
            </a:extLst>
          </p:cNvPr>
          <p:cNvSpPr txBox="1"/>
          <p:nvPr/>
        </p:nvSpPr>
        <p:spPr>
          <a:xfrm>
            <a:off x="878234" y="1948155"/>
            <a:ext cx="10428942" cy="370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Conceptual / Theoretical Framework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theoretical foundations of the research and its position in the existing literature should be briefly presented in this section.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on this page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three slides.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F93FC719-4804-E3CB-7A4F-A134FFF3BA78}"/>
              </a:ext>
            </a:extLst>
          </p:cNvPr>
          <p:cNvSpPr txBox="1"/>
          <p:nvPr/>
        </p:nvSpPr>
        <p:spPr>
          <a:xfrm>
            <a:off x="9543734" y="6441086"/>
            <a:ext cx="22184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3367416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9F52B-88B9-513C-A038-FDC623C5C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zarf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48B97884-54BF-8211-42F1-0278056BE8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C290AD2E-78CB-F82B-981A-0B13D1CA2116}"/>
              </a:ext>
            </a:extLst>
          </p:cNvPr>
          <p:cNvSpPr txBox="1"/>
          <p:nvPr/>
        </p:nvSpPr>
        <p:spPr>
          <a:xfrm>
            <a:off x="215201" y="550032"/>
            <a:ext cx="4691168" cy="597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</a:pPr>
            <a:r>
              <a:rPr lang="en-US" sz="1899" b="1" spc="45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Conceptual / Theoretical </a:t>
            </a:r>
          </a:p>
          <a:p>
            <a:pPr algn="ctr">
              <a:lnSpc>
                <a:spcPts val="2374"/>
              </a:lnSpc>
            </a:pPr>
            <a:r>
              <a:rPr lang="en-US" sz="1899" b="1" spc="45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Framework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61B9F9E5-33F9-6660-8211-6EECFABB947E}"/>
              </a:ext>
            </a:extLst>
          </p:cNvPr>
          <p:cNvSpPr txBox="1"/>
          <p:nvPr/>
        </p:nvSpPr>
        <p:spPr>
          <a:xfrm>
            <a:off x="878234" y="1948155"/>
            <a:ext cx="10428942" cy="370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Conceptual / Theoretical Framework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theoretical foundations of the research and its position in the existing literature should be briefly presented in this section.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on this page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three slides.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34D3FFB4-F725-ADEC-B4C4-2AF7D114CB10}"/>
              </a:ext>
            </a:extLst>
          </p:cNvPr>
          <p:cNvSpPr txBox="1"/>
          <p:nvPr/>
        </p:nvSpPr>
        <p:spPr>
          <a:xfrm>
            <a:off x="9543734" y="6441086"/>
            <a:ext cx="22184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351635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zarf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767FFC06-F3A6-36ED-7F5B-35ED271F12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C7DAB1CA-4F2C-A7F3-3F98-611F8D685F88}"/>
              </a:ext>
            </a:extLst>
          </p:cNvPr>
          <p:cNvSpPr txBox="1"/>
          <p:nvPr/>
        </p:nvSpPr>
        <p:spPr>
          <a:xfrm>
            <a:off x="480221" y="697987"/>
            <a:ext cx="4161128" cy="31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Materials and Methods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C24FF66F-4A20-B069-0D08-4107FEAFF773}"/>
              </a:ext>
            </a:extLst>
          </p:cNvPr>
          <p:cNvSpPr txBox="1"/>
          <p:nvPr/>
        </p:nvSpPr>
        <p:spPr>
          <a:xfrm>
            <a:off x="880005" y="1762418"/>
            <a:ext cx="10428942" cy="4080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Research Methodology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explain the following methodological aspects of the study: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a. Research design/model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b. Data collection method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c. Population and sample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d. Statistical techniques used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e. Data analysis approach and other methodological considerations.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three slides.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11555652-CCF3-2431-0A34-487BF86308E9}"/>
              </a:ext>
            </a:extLst>
          </p:cNvPr>
          <p:cNvSpPr txBox="1"/>
          <p:nvPr/>
        </p:nvSpPr>
        <p:spPr>
          <a:xfrm>
            <a:off x="9543734" y="6441086"/>
            <a:ext cx="22184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1357197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1445</Words>
  <Application>Microsoft Office PowerPoint</Application>
  <PresentationFormat>Geniş ekran</PresentationFormat>
  <Paragraphs>225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8" baseType="lpstr">
      <vt:lpstr>Calibri</vt:lpstr>
      <vt:lpstr>Tahoma</vt:lpstr>
      <vt:lpstr>Tahoma Bold</vt:lpstr>
      <vt:lpstr>Canva Sans</vt:lpstr>
      <vt:lpstr>Arial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INFTEC - 2025</dc:title>
  <dc:creator>INFTEC</dc:creator>
  <cp:lastModifiedBy>Mesut Gökay OKUR</cp:lastModifiedBy>
  <cp:revision>13</cp:revision>
  <dcterms:created xsi:type="dcterms:W3CDTF">2006-08-16T00:00:00Z</dcterms:created>
  <dcterms:modified xsi:type="dcterms:W3CDTF">2025-03-15T08:23:03Z</dcterms:modified>
  <dc:identifier>DAGfvC59XrI</dc:identifier>
</cp:coreProperties>
</file>