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8" r:id="rId2"/>
    <p:sldId id="279" r:id="rId3"/>
    <p:sldId id="281" r:id="rId4"/>
    <p:sldId id="300" r:id="rId5"/>
    <p:sldId id="301" r:id="rId6"/>
    <p:sldId id="282" r:id="rId7"/>
    <p:sldId id="302" r:id="rId8"/>
    <p:sldId id="303" r:id="rId9"/>
    <p:sldId id="280" r:id="rId10"/>
    <p:sldId id="304" r:id="rId11"/>
    <p:sldId id="305" r:id="rId12"/>
    <p:sldId id="287" r:id="rId13"/>
    <p:sldId id="306" r:id="rId14"/>
    <p:sldId id="307" r:id="rId15"/>
    <p:sldId id="308" r:id="rId16"/>
    <p:sldId id="309" r:id="rId17"/>
    <p:sldId id="290" r:id="rId18"/>
    <p:sldId id="310" r:id="rId19"/>
    <p:sldId id="311" r:id="rId20"/>
    <p:sldId id="312" r:id="rId21"/>
    <p:sldId id="295" r:id="rId22"/>
    <p:sldId id="299" r:id="rId23"/>
  </p:sldIdLst>
  <p:sldSz cx="12192000" cy="6858000"/>
  <p:notesSz cx="6858000" cy="9144000"/>
  <p:embeddedFontLst>
    <p:embeddedFont>
      <p:font typeface="Canva Sans" panose="020B0604020202020204" charset="0"/>
      <p:regular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Tahoma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5995BB8-65D0-AA3B-DE46-DFF561D3F3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FE2EFB66-B209-F9B0-D747-9E86CAEDD0C2}"/>
              </a:ext>
            </a:extLst>
          </p:cNvPr>
          <p:cNvSpPr txBox="1"/>
          <p:nvPr/>
        </p:nvSpPr>
        <p:spPr>
          <a:xfrm>
            <a:off x="4038600" y="1524000"/>
            <a:ext cx="6096000" cy="665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28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Enter the title of this study here.</a:t>
            </a: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60F61262-2C1F-FF4A-271D-BD714DFC5653}"/>
              </a:ext>
            </a:extLst>
          </p:cNvPr>
          <p:cNvSpPr txBox="1"/>
          <p:nvPr/>
        </p:nvSpPr>
        <p:spPr>
          <a:xfrm>
            <a:off x="2780766" y="3236975"/>
            <a:ext cx="4737847" cy="2806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99"/>
              </a:lnSpc>
            </a:pP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Author 1. Name-Surname</a:t>
            </a:r>
          </a:p>
          <a:p>
            <a:pPr algn="just">
              <a:lnSpc>
                <a:spcPts val="2799"/>
              </a:lnSpc>
            </a:pP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University, E-mail</a:t>
            </a:r>
          </a:p>
          <a:p>
            <a:pPr algn="just">
              <a:lnSpc>
                <a:spcPts val="2799"/>
              </a:lnSpc>
            </a:pPr>
            <a:endParaRPr lang="en-US" sz="1999" dirty="0">
              <a:solidFill>
                <a:srgbClr val="19407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799"/>
              </a:lnSpc>
            </a:pP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Author 2. Name-Surname</a:t>
            </a:r>
          </a:p>
          <a:p>
            <a:pPr algn="just">
              <a:lnSpc>
                <a:spcPts val="2799"/>
              </a:lnSpc>
            </a:pP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University, E-mail</a:t>
            </a:r>
          </a:p>
          <a:p>
            <a:pPr algn="just">
              <a:lnSpc>
                <a:spcPts val="2799"/>
              </a:lnSpc>
            </a:pPr>
            <a:endParaRPr lang="en-US" sz="1999" dirty="0">
              <a:solidFill>
                <a:srgbClr val="19407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799"/>
              </a:lnSpc>
            </a:pP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Author 3. Name-Surname</a:t>
            </a:r>
          </a:p>
          <a:p>
            <a:pPr algn="just">
              <a:lnSpc>
                <a:spcPts val="2799"/>
              </a:lnSpc>
            </a:pP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University, E-mail</a:t>
            </a: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726A9EC5-FF89-57A7-D155-B9CB1BB9F6A6}"/>
              </a:ext>
            </a:extLst>
          </p:cNvPr>
          <p:cNvSpPr txBox="1"/>
          <p:nvPr/>
        </p:nvSpPr>
        <p:spPr>
          <a:xfrm>
            <a:off x="2300001" y="6487218"/>
            <a:ext cx="2849689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69628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071F3-D86B-C966-9DFA-13B4B91EA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75F7083D-6BB9-27FB-841A-B823F33415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CDB23EB3-FD93-99FE-D967-7BDEE7229362}"/>
              </a:ext>
            </a:extLst>
          </p:cNvPr>
          <p:cNvSpPr txBox="1"/>
          <p:nvPr/>
        </p:nvSpPr>
        <p:spPr>
          <a:xfrm>
            <a:off x="480221" y="697987"/>
            <a:ext cx="4161128" cy="31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Materials and Methods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A2C6AF88-66F2-AB3E-C1B8-390B5E059FD2}"/>
              </a:ext>
            </a:extLst>
          </p:cNvPr>
          <p:cNvSpPr txBox="1"/>
          <p:nvPr/>
        </p:nvSpPr>
        <p:spPr>
          <a:xfrm>
            <a:off x="880005" y="1762418"/>
            <a:ext cx="10428942" cy="4080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Research Methodology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explain the following methodological aspects of the study: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a. Research design/model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b. Data collection method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c. Population and sample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d. Statistical techniques used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e. Data analysis approach and other methodological considerations.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three slides.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7022417D-6719-D556-F6C6-480499BC4C77}"/>
              </a:ext>
            </a:extLst>
          </p:cNvPr>
          <p:cNvSpPr txBox="1"/>
          <p:nvPr/>
        </p:nvSpPr>
        <p:spPr>
          <a:xfrm>
            <a:off x="9543734" y="6441086"/>
            <a:ext cx="221845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2452429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52AA9-A9A8-9763-A329-06E87CD44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E3FC3428-D098-7CC5-D1AE-EEB92719CC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FB75902C-5DF9-B52D-0573-28B3DA219FAE}"/>
              </a:ext>
            </a:extLst>
          </p:cNvPr>
          <p:cNvSpPr txBox="1"/>
          <p:nvPr/>
        </p:nvSpPr>
        <p:spPr>
          <a:xfrm>
            <a:off x="480221" y="697987"/>
            <a:ext cx="4161128" cy="31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Materials and Methods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2538806C-07EC-336B-D197-B1CC1658A3C0}"/>
              </a:ext>
            </a:extLst>
          </p:cNvPr>
          <p:cNvSpPr txBox="1"/>
          <p:nvPr/>
        </p:nvSpPr>
        <p:spPr>
          <a:xfrm>
            <a:off x="880005" y="1762418"/>
            <a:ext cx="10428942" cy="4080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Research Methodology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explain the following methodological aspects of the study: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a. Research design/model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b. Data collection method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c. Population and sample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d. Statistical techniques used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e. Data analysis approach and other methodological considerations.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three slides.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E25BB234-41E2-99E8-9A20-0ADFECED62BF}"/>
              </a:ext>
            </a:extLst>
          </p:cNvPr>
          <p:cNvSpPr txBox="1"/>
          <p:nvPr/>
        </p:nvSpPr>
        <p:spPr>
          <a:xfrm>
            <a:off x="9543734" y="6441086"/>
            <a:ext cx="221845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154952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24A7642D-A819-4357-AC71-F5CA576740C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DCA2524E-F274-670A-0AD5-B1CFA88E38B1}"/>
              </a:ext>
            </a:extLst>
          </p:cNvPr>
          <p:cNvSpPr txBox="1"/>
          <p:nvPr/>
        </p:nvSpPr>
        <p:spPr>
          <a:xfrm>
            <a:off x="480221" y="670093"/>
            <a:ext cx="4161128" cy="31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Research Findings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A033CCE7-8C75-E4C1-E65A-CAA9972F9A28}"/>
              </a:ext>
            </a:extLst>
          </p:cNvPr>
          <p:cNvSpPr txBox="1"/>
          <p:nvPr/>
        </p:nvSpPr>
        <p:spPr>
          <a:xfrm>
            <a:off x="878234" y="2286000"/>
            <a:ext cx="10428942" cy="296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and interpret the findings obtained from the study.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five slides. However, if there are a large number of tables, this rule may be extended accordingly.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885C98C2-940B-DBB8-76BC-717DEFBCC7B3}"/>
              </a:ext>
            </a:extLst>
          </p:cNvPr>
          <p:cNvSpPr txBox="1"/>
          <p:nvPr/>
        </p:nvSpPr>
        <p:spPr>
          <a:xfrm>
            <a:off x="9543734" y="6441086"/>
            <a:ext cx="221845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139512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FFFF3-CCFD-153C-D71F-B6BFA6A42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344FBEFD-AE52-80C7-7359-1AF1E17410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B53E42D0-69DC-3109-44A6-30AC9F005830}"/>
              </a:ext>
            </a:extLst>
          </p:cNvPr>
          <p:cNvSpPr txBox="1"/>
          <p:nvPr/>
        </p:nvSpPr>
        <p:spPr>
          <a:xfrm>
            <a:off x="480221" y="670093"/>
            <a:ext cx="4161128" cy="31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Research Findings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C77BF110-6F6C-A2C1-B8ED-AEDA53A8571E}"/>
              </a:ext>
            </a:extLst>
          </p:cNvPr>
          <p:cNvSpPr txBox="1"/>
          <p:nvPr/>
        </p:nvSpPr>
        <p:spPr>
          <a:xfrm>
            <a:off x="878234" y="2286000"/>
            <a:ext cx="10428942" cy="296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and interpret the findings obtained from the study.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five slides. However, if there are a large number of tables, this rule may be extended accordingly.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16FCF095-435A-D774-DF29-13DAB0F5383B}"/>
              </a:ext>
            </a:extLst>
          </p:cNvPr>
          <p:cNvSpPr txBox="1"/>
          <p:nvPr/>
        </p:nvSpPr>
        <p:spPr>
          <a:xfrm>
            <a:off x="9543734" y="6441086"/>
            <a:ext cx="221845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4169347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B5AD1-BC0F-0B3E-0006-71596943F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BEE42806-5F4D-0BCC-54E5-F4569639B3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133A32C1-CF21-9B26-8892-0B989E2573F6}"/>
              </a:ext>
            </a:extLst>
          </p:cNvPr>
          <p:cNvSpPr txBox="1"/>
          <p:nvPr/>
        </p:nvSpPr>
        <p:spPr>
          <a:xfrm>
            <a:off x="480221" y="670093"/>
            <a:ext cx="4161128" cy="31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Research Findings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6C08B444-95EB-B287-51CE-AA9FAFA86C12}"/>
              </a:ext>
            </a:extLst>
          </p:cNvPr>
          <p:cNvSpPr txBox="1"/>
          <p:nvPr/>
        </p:nvSpPr>
        <p:spPr>
          <a:xfrm>
            <a:off x="878234" y="2286000"/>
            <a:ext cx="10428942" cy="296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and interpret the findings obtained from the study.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five slides. However, if there are a large number of tables, this rule may be extended accordingly.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1AF56FF4-19F8-13E1-216C-8307EF6FF65A}"/>
              </a:ext>
            </a:extLst>
          </p:cNvPr>
          <p:cNvSpPr txBox="1"/>
          <p:nvPr/>
        </p:nvSpPr>
        <p:spPr>
          <a:xfrm>
            <a:off x="9543734" y="6441086"/>
            <a:ext cx="221845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3364891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21695-6319-61E6-54DF-E461812E2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28346565-C53D-24C5-C9AA-28B7AC8F5F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C749F339-CA60-2B9F-7C49-41A7FF60F79C}"/>
              </a:ext>
            </a:extLst>
          </p:cNvPr>
          <p:cNvSpPr txBox="1"/>
          <p:nvPr/>
        </p:nvSpPr>
        <p:spPr>
          <a:xfrm>
            <a:off x="480221" y="670093"/>
            <a:ext cx="4161128" cy="31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Research Findings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CF88B1DE-E1AA-D753-DB26-EE5D470A1560}"/>
              </a:ext>
            </a:extLst>
          </p:cNvPr>
          <p:cNvSpPr txBox="1"/>
          <p:nvPr/>
        </p:nvSpPr>
        <p:spPr>
          <a:xfrm>
            <a:off x="878234" y="2286000"/>
            <a:ext cx="10428942" cy="296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and interpret the findings obtained from the study.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five slides. However, if there are a large number of tables, this rule may be extended accordingly.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A9F17F01-642F-7725-7A1C-4D1AD3BD9154}"/>
              </a:ext>
            </a:extLst>
          </p:cNvPr>
          <p:cNvSpPr txBox="1"/>
          <p:nvPr/>
        </p:nvSpPr>
        <p:spPr>
          <a:xfrm>
            <a:off x="9543734" y="6441086"/>
            <a:ext cx="221845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4109059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9A83C-8360-3697-4470-BEB06E443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E7CF3C08-7D91-BB61-0344-2349839312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48CDCA28-4109-7639-4B0A-006AA6DF379D}"/>
              </a:ext>
            </a:extLst>
          </p:cNvPr>
          <p:cNvSpPr txBox="1"/>
          <p:nvPr/>
        </p:nvSpPr>
        <p:spPr>
          <a:xfrm>
            <a:off x="480221" y="670093"/>
            <a:ext cx="4161128" cy="31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Research Findings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7EDC6C80-47B1-6069-41AD-0BD087CDFAFD}"/>
              </a:ext>
            </a:extLst>
          </p:cNvPr>
          <p:cNvSpPr txBox="1"/>
          <p:nvPr/>
        </p:nvSpPr>
        <p:spPr>
          <a:xfrm>
            <a:off x="878234" y="2286000"/>
            <a:ext cx="10428942" cy="296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and interpret the findings obtained from the study.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five slides. However, if there are a large number of tables, this rule may be extended accordingly.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7A27086B-C024-704C-98E1-790090A9CA8C}"/>
              </a:ext>
            </a:extLst>
          </p:cNvPr>
          <p:cNvSpPr txBox="1"/>
          <p:nvPr/>
        </p:nvSpPr>
        <p:spPr>
          <a:xfrm>
            <a:off x="9543734" y="6441086"/>
            <a:ext cx="221845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3118784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D5C5B83C-A06B-2DA8-11A1-0A60BDFC68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C76CC3C0-34E3-ABAA-9399-D91C656BFF26}"/>
              </a:ext>
            </a:extLst>
          </p:cNvPr>
          <p:cNvSpPr txBox="1"/>
          <p:nvPr/>
        </p:nvSpPr>
        <p:spPr>
          <a:xfrm>
            <a:off x="362060" y="540824"/>
            <a:ext cx="4345686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Conclusion and</a:t>
            </a:r>
          </a:p>
          <a:p>
            <a:pPr algn="ctr">
              <a:lnSpc>
                <a:spcPts val="2499"/>
              </a:lnSpc>
            </a:pP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Recommendations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F26A0B90-64DD-F5D7-EC3F-5B486E2B28EC}"/>
              </a:ext>
            </a:extLst>
          </p:cNvPr>
          <p:cNvSpPr txBox="1"/>
          <p:nvPr/>
        </p:nvSpPr>
        <p:spPr>
          <a:xfrm>
            <a:off x="1032781" y="2286000"/>
            <a:ext cx="10020290" cy="296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the findings of the study and provide recommendations based on the results.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four slides.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57579004-1C5F-4CFE-27DA-AAF111885844}"/>
              </a:ext>
            </a:extLst>
          </p:cNvPr>
          <p:cNvSpPr txBox="1"/>
          <p:nvPr/>
        </p:nvSpPr>
        <p:spPr>
          <a:xfrm>
            <a:off x="9443247" y="6441086"/>
            <a:ext cx="244691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2176501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D2027-9EA2-F582-2AB4-1BDD60A30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4882774F-CB7D-5D9B-9E2F-5FE45624BC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B609AB71-D2D7-CF0B-D7C0-EA89039696E6}"/>
              </a:ext>
            </a:extLst>
          </p:cNvPr>
          <p:cNvSpPr txBox="1"/>
          <p:nvPr/>
        </p:nvSpPr>
        <p:spPr>
          <a:xfrm>
            <a:off x="362060" y="540824"/>
            <a:ext cx="4345686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Conclusion and</a:t>
            </a:r>
          </a:p>
          <a:p>
            <a:pPr algn="ctr">
              <a:lnSpc>
                <a:spcPts val="2499"/>
              </a:lnSpc>
            </a:pP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Recommendations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2DD6C0D9-F7C1-D92B-48DA-D914C90D338C}"/>
              </a:ext>
            </a:extLst>
          </p:cNvPr>
          <p:cNvSpPr txBox="1"/>
          <p:nvPr/>
        </p:nvSpPr>
        <p:spPr>
          <a:xfrm>
            <a:off x="1032781" y="2286000"/>
            <a:ext cx="10020290" cy="296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the findings of the study and provide recommendations based on the results.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four slides.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C1B60D62-EBC6-6ECE-E38A-8D3D8442A501}"/>
              </a:ext>
            </a:extLst>
          </p:cNvPr>
          <p:cNvSpPr txBox="1"/>
          <p:nvPr/>
        </p:nvSpPr>
        <p:spPr>
          <a:xfrm>
            <a:off x="9443247" y="6441086"/>
            <a:ext cx="244691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293567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28198-BDAB-E74D-247C-2E1639918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D2C35BF2-16A8-3ACE-D999-9277BAE6F9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E8C864D6-DE1C-382F-B01B-C782A3DF7AF4}"/>
              </a:ext>
            </a:extLst>
          </p:cNvPr>
          <p:cNvSpPr txBox="1"/>
          <p:nvPr/>
        </p:nvSpPr>
        <p:spPr>
          <a:xfrm>
            <a:off x="362060" y="540824"/>
            <a:ext cx="4345686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Conclusion and</a:t>
            </a:r>
          </a:p>
          <a:p>
            <a:pPr algn="ctr">
              <a:lnSpc>
                <a:spcPts val="2499"/>
              </a:lnSpc>
            </a:pP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Recommendations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8B2580B6-179E-558A-3972-043521E036ED}"/>
              </a:ext>
            </a:extLst>
          </p:cNvPr>
          <p:cNvSpPr txBox="1"/>
          <p:nvPr/>
        </p:nvSpPr>
        <p:spPr>
          <a:xfrm>
            <a:off x="1032781" y="2286000"/>
            <a:ext cx="10020290" cy="296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the findings of the study and provide recommendations based on the results.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four slides.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A0636097-A3EC-249C-369A-88EB8C1ED22D}"/>
              </a:ext>
            </a:extLst>
          </p:cNvPr>
          <p:cNvSpPr txBox="1"/>
          <p:nvPr/>
        </p:nvSpPr>
        <p:spPr>
          <a:xfrm>
            <a:off x="9443247" y="6441086"/>
            <a:ext cx="244691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3420925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D0D9DDDF-A3BB-1B4E-7C7E-B072786CE5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01532786-C2CF-853D-5DE0-A6C53ADF83D6}"/>
              </a:ext>
            </a:extLst>
          </p:cNvPr>
          <p:cNvSpPr txBox="1"/>
          <p:nvPr/>
        </p:nvSpPr>
        <p:spPr>
          <a:xfrm>
            <a:off x="794974" y="495896"/>
            <a:ext cx="3531622" cy="686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4"/>
              </a:lnSpc>
            </a:pPr>
            <a:r>
              <a:rPr lang="en-US" sz="1981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During the Preparation of a </a:t>
            </a:r>
          </a:p>
          <a:p>
            <a:pPr algn="ctr">
              <a:lnSpc>
                <a:spcPts val="2774"/>
              </a:lnSpc>
              <a:spcBef>
                <a:spcPct val="0"/>
              </a:spcBef>
            </a:pPr>
            <a:r>
              <a:rPr lang="en-US" sz="1981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PowerPoint Presentation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073CA3FF-2B83-1EE1-FDB3-F5AF25534B47}"/>
              </a:ext>
            </a:extLst>
          </p:cNvPr>
          <p:cNvSpPr txBox="1"/>
          <p:nvPr/>
        </p:nvSpPr>
        <p:spPr>
          <a:xfrm>
            <a:off x="2686736" y="1491615"/>
            <a:ext cx="681548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dirty="0">
                <a:solidFill>
                  <a:srgbClr val="B80906"/>
                </a:solidFill>
                <a:latin typeface="Tahoma Bold"/>
                <a:ea typeface="Tahoma Bold"/>
                <a:cs typeface="Tahoma Bold"/>
                <a:sym typeface="Tahoma Bold"/>
              </a:rPr>
              <a:t>*The total presentation time is 15 minutes.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b="1" dirty="0">
                <a:solidFill>
                  <a:srgbClr val="B80906"/>
                </a:solidFill>
                <a:latin typeface="Tahoma Bold"/>
                <a:ea typeface="Tahoma Bold"/>
                <a:cs typeface="Tahoma Bold"/>
                <a:sym typeface="Tahoma Bold"/>
              </a:rPr>
              <a:t>(Presentation: 10 minutes, Q&amp;A: 5 minutes)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F20F4C2E-4E88-641E-F514-FEB7BE20A268}"/>
              </a:ext>
            </a:extLst>
          </p:cNvPr>
          <p:cNvSpPr txBox="1"/>
          <p:nvPr/>
        </p:nvSpPr>
        <p:spPr>
          <a:xfrm>
            <a:off x="782017" y="2486025"/>
            <a:ext cx="10624918" cy="3233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1" lvl="1" indent="-183515" algn="just">
              <a:lnSpc>
                <a:spcPts val="2380"/>
              </a:lnSpc>
              <a:buFont typeface="Arial"/>
              <a:buChar char="•"/>
            </a:pP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Avoid filling your slides with excessive text.</a:t>
            </a:r>
          </a:p>
          <a:p>
            <a:pPr marL="367031" lvl="1" indent="-183515" algn="just">
              <a:lnSpc>
                <a:spcPts val="2380"/>
              </a:lnSpc>
              <a:buFont typeface="Arial"/>
              <a:buChar char="•"/>
            </a:pP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Keep in mind that reading directly from slides is generally not considered a good practice.</a:t>
            </a:r>
          </a:p>
          <a:p>
            <a:pPr marL="367031" lvl="1" indent="-183515" algn="just">
              <a:lnSpc>
                <a:spcPts val="2380"/>
              </a:lnSpc>
              <a:buFont typeface="Arial"/>
              <a:buChar char="•"/>
            </a:pP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Ensure that your slides are structured to fit within a</a:t>
            </a:r>
            <a:r>
              <a:rPr lang="en-US" sz="1700" b="1" dirty="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 10-minute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presentation.</a:t>
            </a:r>
          </a:p>
          <a:p>
            <a:pPr marL="367031" lvl="1" indent="-183515" algn="just">
              <a:lnSpc>
                <a:spcPts val="2380"/>
              </a:lnSpc>
              <a:buFont typeface="Arial"/>
              <a:buChar char="•"/>
            </a:pP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Limit the total number of slides to a</a:t>
            </a:r>
            <a:r>
              <a:rPr lang="en-US" sz="1700" b="1" dirty="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 maximum of 21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(If your presentation includes a large number of tables, you may incorporate them as long as they do not extend beyond the allocated 10-minute duration.)</a:t>
            </a:r>
          </a:p>
          <a:p>
            <a:pPr algn="just">
              <a:lnSpc>
                <a:spcPts val="2380"/>
              </a:lnSpc>
            </a:pPr>
            <a:endParaRPr lang="en-US" sz="17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67031" lvl="1" indent="-183515" algn="just">
              <a:lnSpc>
                <a:spcPts val="2380"/>
              </a:lnSpc>
              <a:buAutoNum type="arabicPeriod"/>
            </a:pP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Adhere to the allocated presentation time (10 minutes for the presentation, 5 minutes for Q&amp;A).</a:t>
            </a:r>
          </a:p>
          <a:p>
            <a:pPr marL="367031" lvl="1" indent="-183515" algn="just">
              <a:lnSpc>
                <a:spcPts val="2380"/>
              </a:lnSpc>
              <a:buAutoNum type="arabicPeriod"/>
            </a:pP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Ensure that the core message of your presentation is conveyed clearly and concisely.</a:t>
            </a:r>
          </a:p>
          <a:p>
            <a:pPr marL="367031" lvl="1" indent="-183515" algn="just">
              <a:lnSpc>
                <a:spcPts val="2380"/>
              </a:lnSpc>
              <a:buAutoNum type="arabicPeriod"/>
            </a:pP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Include only essential information in text areas (limit text to a maximum of 6 lines per slide).</a:t>
            </a:r>
          </a:p>
          <a:p>
            <a:pPr marL="367031" lvl="1" indent="-183515" algn="just">
              <a:lnSpc>
                <a:spcPts val="2380"/>
              </a:lnSpc>
              <a:buAutoNum type="arabicPeriod"/>
            </a:pP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Avoid using irrelevant images, animations, or other distracting visual elements.</a:t>
            </a:r>
          </a:p>
          <a:p>
            <a:pPr marL="367031" lvl="1" indent="-183515" algn="just">
              <a:lnSpc>
                <a:spcPts val="2380"/>
              </a:lnSpc>
              <a:spcBef>
                <a:spcPct val="0"/>
              </a:spcBef>
              <a:buAutoNum type="arabicPeriod"/>
            </a:pP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Use </a:t>
            </a:r>
            <a:r>
              <a:rPr lang="en-US" sz="1700" b="1" dirty="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Tahoma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as the font type, with text aligned </a:t>
            </a:r>
            <a:r>
              <a:rPr lang="en-US" sz="1700" b="1" dirty="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justified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  <p:sp>
        <p:nvSpPr>
          <p:cNvPr id="7" name="TextBox 37">
            <a:extLst>
              <a:ext uri="{FF2B5EF4-FFF2-40B4-BE49-F238E27FC236}">
                <a16:creationId xmlns:a16="http://schemas.microsoft.com/office/drawing/2014/main" id="{5A82CFD5-9B2B-637B-E3CC-A27CF5ABBF50}"/>
              </a:ext>
            </a:extLst>
          </p:cNvPr>
          <p:cNvSpPr txBox="1"/>
          <p:nvPr/>
        </p:nvSpPr>
        <p:spPr>
          <a:xfrm>
            <a:off x="9543734" y="6441086"/>
            <a:ext cx="221845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2453476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814BB-CE9C-16CF-1FA7-E12307404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6D3FE00A-7286-94DE-E345-2846CBF90D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E571E906-DB7A-2E13-B42C-48BA9F0AFB2A}"/>
              </a:ext>
            </a:extLst>
          </p:cNvPr>
          <p:cNvSpPr txBox="1"/>
          <p:nvPr/>
        </p:nvSpPr>
        <p:spPr>
          <a:xfrm>
            <a:off x="362060" y="540824"/>
            <a:ext cx="4345686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Conclusion and</a:t>
            </a:r>
          </a:p>
          <a:p>
            <a:pPr algn="ctr">
              <a:lnSpc>
                <a:spcPts val="2499"/>
              </a:lnSpc>
            </a:pP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Recommendations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800342FC-5D6A-1660-67A6-4938F0D70295}"/>
              </a:ext>
            </a:extLst>
          </p:cNvPr>
          <p:cNvSpPr txBox="1"/>
          <p:nvPr/>
        </p:nvSpPr>
        <p:spPr>
          <a:xfrm>
            <a:off x="1032781" y="2286000"/>
            <a:ext cx="10020290" cy="296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the findings of the study and provide recommendations based on the results.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four slides.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33B7C2BB-4EA8-B024-EE34-268F21DEE4FB}"/>
              </a:ext>
            </a:extLst>
          </p:cNvPr>
          <p:cNvSpPr txBox="1"/>
          <p:nvPr/>
        </p:nvSpPr>
        <p:spPr>
          <a:xfrm>
            <a:off x="9443247" y="6441086"/>
            <a:ext cx="244691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702875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ADFCC374-8A6C-195D-C21D-24F2949119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17">
            <a:extLst>
              <a:ext uri="{FF2B5EF4-FFF2-40B4-BE49-F238E27FC236}">
                <a16:creationId xmlns:a16="http://schemas.microsoft.com/office/drawing/2014/main" id="{8539B03D-1737-FDF5-660D-281C9496C1D8}"/>
              </a:ext>
            </a:extLst>
          </p:cNvPr>
          <p:cNvSpPr txBox="1"/>
          <p:nvPr/>
        </p:nvSpPr>
        <p:spPr>
          <a:xfrm>
            <a:off x="8433638" y="718942"/>
            <a:ext cx="2363186" cy="307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2100" b="1" spc="142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Resources</a:t>
            </a: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C19D6286-619F-8ED7-CA66-2836237A5E89}"/>
              </a:ext>
            </a:extLst>
          </p:cNvPr>
          <p:cNvSpPr txBox="1"/>
          <p:nvPr/>
        </p:nvSpPr>
        <p:spPr>
          <a:xfrm>
            <a:off x="883137" y="2276655"/>
            <a:ext cx="10422678" cy="3337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list the key/reference sources of the research to provide valuable insights for the audience. Only a few selected sources should be included.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ten lines on this slide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single slide.</a:t>
            </a: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82E56BE8-7093-97A2-1A5D-A2F0A6CA3C53}"/>
              </a:ext>
            </a:extLst>
          </p:cNvPr>
          <p:cNvSpPr txBox="1"/>
          <p:nvPr/>
        </p:nvSpPr>
        <p:spPr>
          <a:xfrm>
            <a:off x="9543734" y="6480792"/>
            <a:ext cx="221845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3879637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F4CE1-F780-27E4-2303-986108CEF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E2AEF752-852A-C009-7B22-E4DC2E0E1B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88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6B2DE63-FF5B-FCE9-86C7-3E4A73261F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34">
            <a:extLst>
              <a:ext uri="{FF2B5EF4-FFF2-40B4-BE49-F238E27FC236}">
                <a16:creationId xmlns:a16="http://schemas.microsoft.com/office/drawing/2014/main" id="{B2729DF8-C833-94A9-2289-5A0627BBF126}"/>
              </a:ext>
            </a:extLst>
          </p:cNvPr>
          <p:cNvSpPr txBox="1"/>
          <p:nvPr/>
        </p:nvSpPr>
        <p:spPr>
          <a:xfrm>
            <a:off x="1077544" y="684011"/>
            <a:ext cx="2966483" cy="329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2"/>
              </a:lnSpc>
            </a:pPr>
            <a:r>
              <a:rPr lang="en-US" sz="2098" b="1" spc="50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Introduction</a:t>
            </a:r>
          </a:p>
        </p:txBody>
      </p:sp>
      <p:sp>
        <p:nvSpPr>
          <p:cNvPr id="7" name="TextBox 35">
            <a:extLst>
              <a:ext uri="{FF2B5EF4-FFF2-40B4-BE49-F238E27FC236}">
                <a16:creationId xmlns:a16="http://schemas.microsoft.com/office/drawing/2014/main" id="{FA9FAAA1-0E3E-DB08-F3C5-B34859F73047}"/>
              </a:ext>
            </a:extLst>
          </p:cNvPr>
          <p:cNvSpPr txBox="1"/>
          <p:nvPr/>
        </p:nvSpPr>
        <p:spPr>
          <a:xfrm>
            <a:off x="878234" y="1948155"/>
            <a:ext cx="10428942" cy="370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Introduction Section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topic, problem, purpose, and significance of the research should be clearly explained in this section. If applicable, assumptions and limitations should also be included.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on this page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The introduction section should be presented in a maximum of three slides.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8857678A-E678-DF08-EE80-9DE71297C0FF}"/>
              </a:ext>
            </a:extLst>
          </p:cNvPr>
          <p:cNvSpPr txBox="1"/>
          <p:nvPr/>
        </p:nvSpPr>
        <p:spPr>
          <a:xfrm>
            <a:off x="9543734" y="6441086"/>
            <a:ext cx="221845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645977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764D4-2712-7CC1-71FE-2D45EE1AF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4D6D1D3-923C-0A23-16BB-E29C7C831E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34">
            <a:extLst>
              <a:ext uri="{FF2B5EF4-FFF2-40B4-BE49-F238E27FC236}">
                <a16:creationId xmlns:a16="http://schemas.microsoft.com/office/drawing/2014/main" id="{130A4E18-6CE5-EA07-F2AC-06A598DD75C2}"/>
              </a:ext>
            </a:extLst>
          </p:cNvPr>
          <p:cNvSpPr txBox="1"/>
          <p:nvPr/>
        </p:nvSpPr>
        <p:spPr>
          <a:xfrm>
            <a:off x="1077544" y="684011"/>
            <a:ext cx="2966483" cy="329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2"/>
              </a:lnSpc>
            </a:pPr>
            <a:r>
              <a:rPr lang="en-US" sz="2098" b="1" spc="50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Introduction</a:t>
            </a:r>
          </a:p>
        </p:txBody>
      </p:sp>
      <p:sp>
        <p:nvSpPr>
          <p:cNvPr id="7" name="TextBox 35">
            <a:extLst>
              <a:ext uri="{FF2B5EF4-FFF2-40B4-BE49-F238E27FC236}">
                <a16:creationId xmlns:a16="http://schemas.microsoft.com/office/drawing/2014/main" id="{D6AD120A-F023-3406-A5E5-C72092555AAE}"/>
              </a:ext>
            </a:extLst>
          </p:cNvPr>
          <p:cNvSpPr txBox="1"/>
          <p:nvPr/>
        </p:nvSpPr>
        <p:spPr>
          <a:xfrm>
            <a:off x="878234" y="1948155"/>
            <a:ext cx="10428942" cy="370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Introduction Section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topic, problem, purpose, and significance of the research should be clearly explained in this section. If applicable, assumptions and limitations should also be included.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on this page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The introduction section should be presented in a maximum of three slides.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A24F1E27-D395-07B6-95D0-9AB7717A9940}"/>
              </a:ext>
            </a:extLst>
          </p:cNvPr>
          <p:cNvSpPr txBox="1"/>
          <p:nvPr/>
        </p:nvSpPr>
        <p:spPr>
          <a:xfrm>
            <a:off x="9543734" y="6441086"/>
            <a:ext cx="221845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1169687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72D33-E9A8-ABF2-6225-F2BE560A2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4EED25C-6A82-2C83-577B-35AB9C80E1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34">
            <a:extLst>
              <a:ext uri="{FF2B5EF4-FFF2-40B4-BE49-F238E27FC236}">
                <a16:creationId xmlns:a16="http://schemas.microsoft.com/office/drawing/2014/main" id="{B4A788B5-E7EA-B2B4-D97A-F498C82AC898}"/>
              </a:ext>
            </a:extLst>
          </p:cNvPr>
          <p:cNvSpPr txBox="1"/>
          <p:nvPr/>
        </p:nvSpPr>
        <p:spPr>
          <a:xfrm>
            <a:off x="1077544" y="684011"/>
            <a:ext cx="2966483" cy="329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2"/>
              </a:lnSpc>
            </a:pPr>
            <a:r>
              <a:rPr lang="en-US" sz="2098" b="1" spc="50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Introduction</a:t>
            </a:r>
          </a:p>
        </p:txBody>
      </p:sp>
      <p:sp>
        <p:nvSpPr>
          <p:cNvPr id="7" name="TextBox 35">
            <a:extLst>
              <a:ext uri="{FF2B5EF4-FFF2-40B4-BE49-F238E27FC236}">
                <a16:creationId xmlns:a16="http://schemas.microsoft.com/office/drawing/2014/main" id="{7B4D3DFC-5687-5615-C5F7-7E244ACCB4A6}"/>
              </a:ext>
            </a:extLst>
          </p:cNvPr>
          <p:cNvSpPr txBox="1"/>
          <p:nvPr/>
        </p:nvSpPr>
        <p:spPr>
          <a:xfrm>
            <a:off x="878234" y="1948155"/>
            <a:ext cx="10428942" cy="370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Introduction Section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topic, problem, purpose, and significance of the research should be clearly explained in this section. If applicable, assumptions and limitations should also be included.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on this page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The introduction section should be presented in a maximum of three slides.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AE24E1EE-836E-046F-9A35-B8B291C2A9DA}"/>
              </a:ext>
            </a:extLst>
          </p:cNvPr>
          <p:cNvSpPr txBox="1"/>
          <p:nvPr/>
        </p:nvSpPr>
        <p:spPr>
          <a:xfrm>
            <a:off x="9543734" y="6441086"/>
            <a:ext cx="221845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3510403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78CB4A0-96B3-AFFB-90B4-460AADD1AF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EDB25B80-DBD3-CEC2-8922-B2D8BEE2BE36}"/>
              </a:ext>
            </a:extLst>
          </p:cNvPr>
          <p:cNvSpPr txBox="1"/>
          <p:nvPr/>
        </p:nvSpPr>
        <p:spPr>
          <a:xfrm>
            <a:off x="215201" y="550032"/>
            <a:ext cx="4691168" cy="597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</a:pPr>
            <a:r>
              <a:rPr lang="en-US" sz="1899" b="1" spc="45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Conceptual / Theoretical </a:t>
            </a:r>
          </a:p>
          <a:p>
            <a:pPr algn="ctr">
              <a:lnSpc>
                <a:spcPts val="2374"/>
              </a:lnSpc>
            </a:pPr>
            <a:r>
              <a:rPr lang="en-US" sz="1899" b="1" spc="45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Framework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06F4519B-A2EE-1830-EF31-9776ADA67FE7}"/>
              </a:ext>
            </a:extLst>
          </p:cNvPr>
          <p:cNvSpPr txBox="1"/>
          <p:nvPr/>
        </p:nvSpPr>
        <p:spPr>
          <a:xfrm>
            <a:off x="878234" y="1948155"/>
            <a:ext cx="10428942" cy="370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Conceptual / Theoretical Framework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theoretical foundations of the research and its position in the existing literature should be briefly presented in this section.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on this page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three slides.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E2752491-161D-3F26-CA16-7A1F507AB146}"/>
              </a:ext>
            </a:extLst>
          </p:cNvPr>
          <p:cNvSpPr txBox="1"/>
          <p:nvPr/>
        </p:nvSpPr>
        <p:spPr>
          <a:xfrm>
            <a:off x="9543734" y="6441086"/>
            <a:ext cx="221845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2244153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15591-A32D-4883-272B-6296A622C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3A940C7-2C7C-387F-DE3A-169075D1AE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85B21DCA-D374-D4BE-B6F4-EA841F1E4AB6}"/>
              </a:ext>
            </a:extLst>
          </p:cNvPr>
          <p:cNvSpPr txBox="1"/>
          <p:nvPr/>
        </p:nvSpPr>
        <p:spPr>
          <a:xfrm>
            <a:off x="215201" y="550032"/>
            <a:ext cx="4691168" cy="597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</a:pPr>
            <a:r>
              <a:rPr lang="en-US" sz="1899" b="1" spc="45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Conceptual / Theoretical </a:t>
            </a:r>
          </a:p>
          <a:p>
            <a:pPr algn="ctr">
              <a:lnSpc>
                <a:spcPts val="2374"/>
              </a:lnSpc>
            </a:pPr>
            <a:r>
              <a:rPr lang="en-US" sz="1899" b="1" spc="45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Framework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8DC00841-8ADE-D6D5-184B-7A3D71E7BD43}"/>
              </a:ext>
            </a:extLst>
          </p:cNvPr>
          <p:cNvSpPr txBox="1"/>
          <p:nvPr/>
        </p:nvSpPr>
        <p:spPr>
          <a:xfrm>
            <a:off x="878234" y="1948155"/>
            <a:ext cx="10428942" cy="370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Conceptual / Theoretical Framework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theoretical foundations of the research and its position in the existing literature should be briefly presented in this section.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on this page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three slides.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DD25171E-2346-224A-B85F-5F060FC425D1}"/>
              </a:ext>
            </a:extLst>
          </p:cNvPr>
          <p:cNvSpPr txBox="1"/>
          <p:nvPr/>
        </p:nvSpPr>
        <p:spPr>
          <a:xfrm>
            <a:off x="9543734" y="6441086"/>
            <a:ext cx="221845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3645697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F2B53-3515-14F0-070A-7077FC9C8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403A6D5-0BAE-7FE8-A962-7F026B6481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74578088-1DD4-2468-88F7-0A32C7E12C45}"/>
              </a:ext>
            </a:extLst>
          </p:cNvPr>
          <p:cNvSpPr txBox="1"/>
          <p:nvPr/>
        </p:nvSpPr>
        <p:spPr>
          <a:xfrm>
            <a:off x="215201" y="550032"/>
            <a:ext cx="4691168" cy="597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</a:pPr>
            <a:r>
              <a:rPr lang="en-US" sz="1899" b="1" spc="45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Conceptual / Theoretical </a:t>
            </a:r>
          </a:p>
          <a:p>
            <a:pPr algn="ctr">
              <a:lnSpc>
                <a:spcPts val="2374"/>
              </a:lnSpc>
            </a:pPr>
            <a:r>
              <a:rPr lang="en-US" sz="1899" b="1" spc="45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Framework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2DAC8F50-8EB2-D47D-3FE6-7AF3780B692A}"/>
              </a:ext>
            </a:extLst>
          </p:cNvPr>
          <p:cNvSpPr txBox="1"/>
          <p:nvPr/>
        </p:nvSpPr>
        <p:spPr>
          <a:xfrm>
            <a:off x="878234" y="1948155"/>
            <a:ext cx="10428942" cy="370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Conceptual / Theoretical Framework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theoretical foundations of the research and its position in the existing literature should be briefly presented in this section.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on this page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three slides.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940E27BE-F376-F536-4766-6B2281CB7915}"/>
              </a:ext>
            </a:extLst>
          </p:cNvPr>
          <p:cNvSpPr txBox="1"/>
          <p:nvPr/>
        </p:nvSpPr>
        <p:spPr>
          <a:xfrm>
            <a:off x="9543734" y="6441086"/>
            <a:ext cx="221845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576240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CDAEDC53-62F0-084C-EE21-0B54F74426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C7DAB1CA-4F2C-A7F3-3F98-611F8D685F88}"/>
              </a:ext>
            </a:extLst>
          </p:cNvPr>
          <p:cNvSpPr txBox="1"/>
          <p:nvPr/>
        </p:nvSpPr>
        <p:spPr>
          <a:xfrm>
            <a:off x="480221" y="697987"/>
            <a:ext cx="4161128" cy="31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Materials and Methods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C24FF66F-4A20-B069-0D08-4107FEAFF773}"/>
              </a:ext>
            </a:extLst>
          </p:cNvPr>
          <p:cNvSpPr txBox="1"/>
          <p:nvPr/>
        </p:nvSpPr>
        <p:spPr>
          <a:xfrm>
            <a:off x="880005" y="1762418"/>
            <a:ext cx="10428942" cy="4080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Research Methodology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explain the following methodological aspects of the study: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a. Research design/model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b. Data collection method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c. Population and sample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d. Statistical techniques used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e. Data analysis approach and other methodological considerations.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three slides.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11555652-CCF3-2431-0A34-487BF86308E9}"/>
              </a:ext>
            </a:extLst>
          </p:cNvPr>
          <p:cNvSpPr txBox="1"/>
          <p:nvPr/>
        </p:nvSpPr>
        <p:spPr>
          <a:xfrm>
            <a:off x="9543734" y="6441086"/>
            <a:ext cx="221845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1357197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1445</Words>
  <Application>Microsoft Office PowerPoint</Application>
  <PresentationFormat>Geniş ekran</PresentationFormat>
  <Paragraphs>225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8" baseType="lpstr">
      <vt:lpstr>Calibri</vt:lpstr>
      <vt:lpstr>Tahoma Bold</vt:lpstr>
      <vt:lpstr>Tahoma</vt:lpstr>
      <vt:lpstr>Canva Sans</vt:lpstr>
      <vt:lpstr>Arial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INFTEC - 2025</dc:title>
  <dc:creator>INFTEC</dc:creator>
  <cp:lastModifiedBy>Mesut Gökay OKUR</cp:lastModifiedBy>
  <cp:revision>15</cp:revision>
  <dcterms:created xsi:type="dcterms:W3CDTF">2006-08-16T00:00:00Z</dcterms:created>
  <dcterms:modified xsi:type="dcterms:W3CDTF">2026-06-09T19:04:25Z</dcterms:modified>
  <dc:identifier>DAGfvC59XrI</dc:identifier>
</cp:coreProperties>
</file>